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309" r:id="rId3"/>
    <p:sldId id="310" r:id="rId4"/>
    <p:sldId id="307" r:id="rId5"/>
    <p:sldId id="308" r:id="rId6"/>
    <p:sldId id="298" r:id="rId7"/>
    <p:sldId id="276" r:id="rId8"/>
    <p:sldId id="296" r:id="rId9"/>
    <p:sldId id="297" r:id="rId10"/>
    <p:sldId id="303" r:id="rId11"/>
    <p:sldId id="306" r:id="rId12"/>
    <p:sldId id="305" r:id="rId13"/>
    <p:sldId id="288" r:id="rId14"/>
    <p:sldId id="316" r:id="rId15"/>
    <p:sldId id="277" r:id="rId16"/>
    <p:sldId id="273" r:id="rId17"/>
    <p:sldId id="278" r:id="rId18"/>
    <p:sldId id="279" r:id="rId19"/>
    <p:sldId id="280" r:id="rId20"/>
    <p:sldId id="281" r:id="rId21"/>
    <p:sldId id="317" r:id="rId22"/>
    <p:sldId id="318" r:id="rId23"/>
    <p:sldId id="319" r:id="rId24"/>
    <p:sldId id="320" r:id="rId25"/>
    <p:sldId id="282" r:id="rId26"/>
    <p:sldId id="283" r:id="rId27"/>
    <p:sldId id="284" r:id="rId28"/>
    <p:sldId id="321" r:id="rId29"/>
    <p:sldId id="285" r:id="rId30"/>
    <p:sldId id="271" r:id="rId31"/>
    <p:sldId id="290" r:id="rId32"/>
    <p:sldId id="269" r:id="rId33"/>
    <p:sldId id="268" r:id="rId34"/>
    <p:sldId id="291" r:id="rId35"/>
    <p:sldId id="323" r:id="rId36"/>
    <p:sldId id="324" r:id="rId37"/>
    <p:sldId id="322" r:id="rId38"/>
    <p:sldId id="292" r:id="rId39"/>
    <p:sldId id="325" r:id="rId40"/>
    <p:sldId id="293" r:id="rId41"/>
    <p:sldId id="294" r:id="rId42"/>
    <p:sldId id="315" r:id="rId43"/>
    <p:sldId id="287" r:id="rId44"/>
    <p:sldId id="327" r:id="rId45"/>
    <p:sldId id="328" r:id="rId46"/>
    <p:sldId id="330" r:id="rId47"/>
    <p:sldId id="331" r:id="rId48"/>
    <p:sldId id="329" r:id="rId49"/>
    <p:sldId id="332" r:id="rId50"/>
    <p:sldId id="333" r:id="rId51"/>
    <p:sldId id="334" r:id="rId52"/>
    <p:sldId id="326" r:id="rId53"/>
    <p:sldId id="312" r:id="rId54"/>
    <p:sldId id="313" r:id="rId55"/>
    <p:sldId id="302" r:id="rId56"/>
    <p:sldId id="335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62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РРД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1.8</c:v>
                </c:pt>
                <c:pt idx="3">
                  <c:v>1.2</c:v>
                </c:pt>
                <c:pt idx="4">
                  <c:v>1.5</c:v>
                </c:pt>
                <c:pt idx="5">
                  <c:v>1.5</c:v>
                </c:pt>
                <c:pt idx="6">
                  <c:v>1.8</c:v>
                </c:pt>
                <c:pt idx="7">
                  <c:v>1.5</c:v>
                </c:pt>
                <c:pt idx="8">
                  <c:v>0.8</c:v>
                </c:pt>
                <c:pt idx="9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РНД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2.7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1.5</c:v>
                </c:pt>
                <c:pt idx="5">
                  <c:v>1.5</c:v>
                </c:pt>
                <c:pt idx="6">
                  <c:v>1.2</c:v>
                </c:pt>
                <c:pt idx="7">
                  <c:v>2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РБД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1.5</c:v>
                </c:pt>
                <c:pt idx="7">
                  <c:v>1.8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РОИВ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1.2</c:v>
                </c:pt>
                <c:pt idx="2">
                  <c:v>1.2</c:v>
                </c:pt>
                <c:pt idx="3">
                  <c:v>1.5</c:v>
                </c:pt>
                <c:pt idx="4">
                  <c:v>1.8</c:v>
                </c:pt>
                <c:pt idx="5">
                  <c:v>1.8</c:v>
                </c:pt>
                <c:pt idx="6">
                  <c:v>2</c:v>
                </c:pt>
                <c:pt idx="7">
                  <c:v>1.2</c:v>
                </c:pt>
                <c:pt idx="8">
                  <c:v>0.8</c:v>
                </c:pt>
                <c:pt idx="9">
                  <c:v>0.2</c:v>
                </c:pt>
              </c:numCache>
            </c:numRef>
          </c:val>
        </c:ser>
        <c:axId val="64428672"/>
        <c:axId val="64430464"/>
      </c:barChart>
      <c:catAx>
        <c:axId val="64428672"/>
        <c:scaling>
          <c:orientation val="minMax"/>
        </c:scaling>
        <c:axPos val="b"/>
        <c:numFmt formatCode="General" sourceLinked="1"/>
        <c:tickLblPos val="nextTo"/>
        <c:crossAx val="64430464"/>
        <c:crossesAt val="0"/>
        <c:auto val="1"/>
        <c:lblAlgn val="ctr"/>
        <c:lblOffset val="100"/>
      </c:catAx>
      <c:valAx>
        <c:axId val="64430464"/>
        <c:scaling>
          <c:orientation val="minMax"/>
          <c:max val="3"/>
          <c:min val="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tickLblPos val="nextTo"/>
        <c:crossAx val="64428672"/>
        <c:crosses val="autoZero"/>
        <c:crossBetween val="between"/>
        <c:majorUnit val="1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РРД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1.4</c:v>
                </c:pt>
                <c:pt idx="2">
                  <c:v>1.4</c:v>
                </c:pt>
                <c:pt idx="3">
                  <c:v>1.7</c:v>
                </c:pt>
                <c:pt idx="4">
                  <c:v>1.4</c:v>
                </c:pt>
                <c:pt idx="5">
                  <c:v>1.4</c:v>
                </c:pt>
                <c:pt idx="6">
                  <c:v>1.6</c:v>
                </c:pt>
                <c:pt idx="7">
                  <c:v>1.8</c:v>
                </c:pt>
                <c:pt idx="8">
                  <c:v>1.6</c:v>
                </c:pt>
                <c:pt idx="9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РНД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2.8</c:v>
                </c:pt>
                <c:pt idx="1">
                  <c:v>1.6</c:v>
                </c:pt>
                <c:pt idx="2">
                  <c:v>1.6</c:v>
                </c:pt>
                <c:pt idx="3">
                  <c:v>1.7</c:v>
                </c:pt>
                <c:pt idx="4">
                  <c:v>1.4</c:v>
                </c:pt>
                <c:pt idx="5">
                  <c:v>1.4</c:v>
                </c:pt>
                <c:pt idx="6">
                  <c:v>1.4</c:v>
                </c:pt>
                <c:pt idx="7">
                  <c:v>1.4</c:v>
                </c:pt>
                <c:pt idx="8">
                  <c:v>2</c:v>
                </c:pt>
                <c:pt idx="9">
                  <c:v>0.6000000000000002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РБД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1.6</c:v>
                </c:pt>
                <c:pt idx="8">
                  <c:v>1.8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РОИВ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2.5</c:v>
                </c:pt>
                <c:pt idx="1">
                  <c:v>1.5</c:v>
                </c:pt>
                <c:pt idx="2">
                  <c:v>1.5</c:v>
                </c:pt>
                <c:pt idx="3">
                  <c:v>1.4</c:v>
                </c:pt>
                <c:pt idx="4">
                  <c:v>1.8</c:v>
                </c:pt>
                <c:pt idx="5">
                  <c:v>1.8</c:v>
                </c:pt>
                <c:pt idx="6">
                  <c:v>1.8</c:v>
                </c:pt>
                <c:pt idx="7">
                  <c:v>2</c:v>
                </c:pt>
                <c:pt idx="8">
                  <c:v>1.4</c:v>
                </c:pt>
                <c:pt idx="9">
                  <c:v>0.4</c:v>
                </c:pt>
              </c:numCache>
            </c:numRef>
          </c:val>
        </c:ser>
        <c:axId val="64482688"/>
        <c:axId val="91628672"/>
      </c:barChart>
      <c:catAx>
        <c:axId val="64482688"/>
        <c:scaling>
          <c:orientation val="minMax"/>
        </c:scaling>
        <c:axPos val="b"/>
        <c:numFmt formatCode="General" sourceLinked="1"/>
        <c:tickLblPos val="nextTo"/>
        <c:crossAx val="91628672"/>
        <c:crosses val="autoZero"/>
        <c:auto val="1"/>
        <c:lblAlgn val="ctr"/>
        <c:lblOffset val="100"/>
      </c:catAx>
      <c:valAx>
        <c:axId val="91628672"/>
        <c:scaling>
          <c:orientation val="minMax"/>
          <c:max val="3"/>
          <c:min val="0"/>
        </c:scaling>
        <c:axPos val="l"/>
        <c:majorGridlines/>
        <c:numFmt formatCode="General" sourceLinked="1"/>
        <c:tickLblPos val="nextTo"/>
        <c:crossAx val="64482688"/>
        <c:crosses val="autoZero"/>
        <c:crossBetween val="between"/>
        <c:majorUnit val="1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низкий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0.70000000000000018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</a:t>
                    </a:r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низкий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0.7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3910A-A09E-4FFC-8CBE-70B4964E1B45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3A9B-FEF4-41F9-9851-72AA4A5F2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02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3A9B-FEF4-41F9-9851-72AA4A5F293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27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49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43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64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219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666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0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7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04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08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99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60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CE82-0520-4210-AD43-7E45731DBBEE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FE41-2D67-45E6-9A0A-BA7E33E54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14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7"/>
            <a:ext cx="835292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«Моделирование системы рефлексивной деятельности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современных условиях».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7955046" cy="2232248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Быкова М.Г.      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МКОУ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Купреевская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2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1287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Н.И.Гуткина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экспериментальном изучении выделяет следующие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рефлексии: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Логическая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рефлексия в области мышления, предметом которой является содержание деятельности индивида.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Личностная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рефлексия в области аффективно-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потребностной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сферы, связана с процессами развития самосознания.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Межличностная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рефлексия по отношению к другому человеку, направлена на исследование межличностной коммуникации.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42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существуют формы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рефлексии (во времени)?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996952"/>
            <a:ext cx="2737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Ситуативная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99695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Ретроспективная рефлексия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408" y="5013175"/>
            <a:ext cx="5257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Перспективная рефлексия </a:t>
            </a:r>
          </a:p>
        </p:txBody>
      </p:sp>
      <p:sp>
        <p:nvSpPr>
          <p:cNvPr id="7" name="Стрелка вниз 6"/>
          <p:cNvSpPr/>
          <p:nvPr/>
        </p:nvSpPr>
        <p:spPr>
          <a:xfrm rot="1783517">
            <a:off x="2268428" y="1916832"/>
            <a:ext cx="791404" cy="1224136"/>
          </a:xfrm>
          <a:prstGeom prst="downArrow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33233" y="2528900"/>
            <a:ext cx="791404" cy="2346462"/>
          </a:xfrm>
          <a:prstGeom prst="downArrow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577131">
            <a:off x="5925299" y="1817503"/>
            <a:ext cx="791404" cy="1224136"/>
          </a:xfrm>
          <a:prstGeom prst="downArrow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52736"/>
            <a:ext cx="714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ОРГАНИЗАЦИИ РЕФЛЕКСИИ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435" y="3498623"/>
            <a:ext cx="4312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498622"/>
            <a:ext cx="333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377275">
            <a:off x="2280189" y="2193087"/>
            <a:ext cx="648072" cy="1401651"/>
          </a:xfrm>
          <a:prstGeom prst="downArrow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40207">
            <a:off x="6320847" y="2206631"/>
            <a:ext cx="648072" cy="1418369"/>
          </a:xfrm>
          <a:prstGeom prst="downArrow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2" y="1052734"/>
            <a:ext cx="714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ОРГАНИЗАЦИИ РЕФЛЕКСИИ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35" y="3498621"/>
            <a:ext cx="4312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3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488832" cy="526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рефлексии: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Проектировочная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Организаторская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Смыслотворческая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Мотивационная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Коррекционная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2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24" y="242088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Самонаблюдение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Самоанализ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Сравнение себя с некоторой меркой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Самопринятие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8040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Способы рефлексивной деятельности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3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B537-7F79-42D5-906A-CFB0A7A95B31}" type="slidenum">
              <a:rPr lang="ru-RU"/>
              <a:pPr/>
              <a:t>15</a:t>
            </a:fld>
            <a:endParaRPr lang="ru-RU"/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pPr algn="ctr"/>
            <a:r>
              <a:rPr lang="ru-RU" sz="4000" b="1" dirty="0"/>
              <a:t>Классификация приёмов рефлексии: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702558" y="3573016"/>
            <a:ext cx="4335462" cy="2232025"/>
          </a:xfrm>
          <a:prstGeom prst="cloudCallout">
            <a:avLst>
              <a:gd name="adj1" fmla="val -82444"/>
              <a:gd name="adj2" fmla="val 69486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 dirty="0">
                <a:solidFill>
                  <a:srgbClr val="663300"/>
                </a:solidFill>
              </a:rPr>
              <a:t>3.Рефлексия содержания учебного материала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932040" y="1268760"/>
            <a:ext cx="4211960" cy="1944216"/>
          </a:xfrm>
          <a:prstGeom prst="cloudCallout">
            <a:avLst>
              <a:gd name="adj1" fmla="val -86218"/>
              <a:gd name="adj2" fmla="val 58903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 dirty="0">
                <a:solidFill>
                  <a:srgbClr val="663300"/>
                </a:solidFill>
              </a:rPr>
              <a:t>2. Рефлексия деятельности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95536" y="1290504"/>
            <a:ext cx="3758952" cy="2735509"/>
          </a:xfrm>
          <a:prstGeom prst="cloudCallout">
            <a:avLst>
              <a:gd name="adj1" fmla="val -95222"/>
              <a:gd name="adj2" fmla="val 82764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 dirty="0">
                <a:solidFill>
                  <a:srgbClr val="663300"/>
                </a:solidFill>
              </a:rPr>
              <a:t>1.</a:t>
            </a:r>
            <a:r>
              <a:rPr lang="ru-RU" sz="2000" i="1" dirty="0"/>
              <a:t> </a:t>
            </a:r>
            <a:r>
              <a:rPr lang="ru-RU" sz="2000" b="1" i="1" dirty="0">
                <a:solidFill>
                  <a:srgbClr val="663300"/>
                </a:solidFill>
              </a:rPr>
              <a:t>Рефлексия настроения и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 dirty="0">
                <a:solidFill>
                  <a:srgbClr val="663300"/>
                </a:solidFill>
              </a:rPr>
              <a:t>эмоционального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i="1" dirty="0">
                <a:solidFill>
                  <a:srgbClr val="663300"/>
                </a:solidFill>
              </a:rPr>
              <a:t>состояния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0195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0528-51BA-4732-A7D1-3BDD48BAA667}" type="slidenum">
              <a:rPr lang="ru-RU"/>
              <a:pPr/>
              <a:t>16</a:t>
            </a:fld>
            <a:endParaRPr lang="ru-RU"/>
          </a:p>
        </p:txBody>
      </p:sp>
      <p:sp>
        <p:nvSpPr>
          <p:cNvPr id="5" name="AutoShape 4"/>
          <p:cNvSpPr txBox="1">
            <a:spLocks noChangeArrowheads="1"/>
          </p:cNvSpPr>
          <p:nvPr/>
        </p:nvSpPr>
        <p:spPr bwMode="auto">
          <a:xfrm>
            <a:off x="683568" y="692696"/>
            <a:ext cx="8007350" cy="4191000"/>
          </a:xfrm>
          <a:prstGeom prst="cloudCallout">
            <a:avLst>
              <a:gd name="adj1" fmla="val -20796"/>
              <a:gd name="adj2" fmla="val 70370"/>
            </a:avLst>
          </a:prstGeom>
          <a:solidFill>
            <a:srgbClr val="CCCC00"/>
          </a:solidFill>
          <a:ln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663300"/>
                </a:solidFill>
                <a:effectLst/>
              </a:rPr>
              <a:t>1.</a:t>
            </a:r>
            <a:r>
              <a:rPr lang="ru-RU" i="1" dirty="0" smtClean="0">
                <a:effectLst/>
              </a:rPr>
              <a:t> </a:t>
            </a:r>
            <a:r>
              <a:rPr lang="ru-RU" sz="4000" b="1" i="1" dirty="0" smtClean="0">
                <a:solidFill>
                  <a:srgbClr val="663300"/>
                </a:solidFill>
                <a:effectLst/>
              </a:rPr>
              <a:t>Рефлексия настроения и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663300"/>
                </a:solidFill>
                <a:effectLst/>
              </a:rPr>
              <a:t>эмоционального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663300"/>
                </a:solidFill>
                <a:effectLst/>
              </a:rPr>
              <a:t>состояния</a:t>
            </a:r>
            <a:endParaRPr lang="ru-RU" sz="4000" b="1" i="1" dirty="0">
              <a:solidFill>
                <a:srgbClr val="6633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5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7DBB-E820-4667-AE41-511EB4428A30}" type="slidenum">
              <a:rPr lang="ru-RU"/>
              <a:pPr/>
              <a:t>17</a:t>
            </a:fld>
            <a:endParaRPr lang="ru-RU"/>
          </a:p>
        </p:txBody>
      </p:sp>
      <p:pic>
        <p:nvPicPr>
          <p:cNvPr id="17412" name="Picture 4" descr="i-49 -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2851150" cy="287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i-49 - копия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2794000" cy="287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Rot="1" noChangeArrowheads="1"/>
          </p:cNvSpPr>
          <p:nvPr/>
        </p:nvSpPr>
        <p:spPr bwMode="auto">
          <a:xfrm>
            <a:off x="376007" y="692696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Рефлексия настроения и эмоционального состояния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964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C4EF-BAA5-44BE-95A6-274684084732}" type="slidenum">
              <a:rPr lang="ru-RU"/>
              <a:pPr/>
              <a:t>18</a:t>
            </a:fld>
            <a:endParaRPr lang="ru-RU"/>
          </a:p>
        </p:txBody>
      </p:sp>
      <p:pic>
        <p:nvPicPr>
          <p:cNvPr id="16389" name="Picture 5" descr="0_35db9_5b358794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3779838" cy="558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0_35dc0_ce89c820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954462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211638" y="2420938"/>
            <a:ext cx="792162" cy="4248150"/>
          </a:xfrm>
          <a:prstGeom prst="upArrow">
            <a:avLst>
              <a:gd name="adj1" fmla="val 50000"/>
              <a:gd name="adj2" fmla="val 134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696075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Маятник настроения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7573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755576" y="1844824"/>
            <a:ext cx="4619625" cy="792162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Веселый мишка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2537" name="Picture 9" descr="multyashki-227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2428"/>
            <a:ext cx="3346565" cy="401587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D40D-42AA-402A-874B-97713A55B4EC}" type="slidenum">
              <a:rPr lang="ru-RU"/>
              <a:pPr/>
              <a:t>19</a:t>
            </a:fld>
            <a:endParaRPr lang="ru-RU"/>
          </a:p>
        </p:txBody>
      </p:sp>
      <p:pic>
        <p:nvPicPr>
          <p:cNvPr id="22538" name="Picture 10" descr="multyashki-228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6" y="2133600"/>
            <a:ext cx="3660775" cy="4392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Rectangle 12"/>
          <p:cNvSpPr>
            <a:spLocks noRot="1" noChangeArrowheads="1"/>
          </p:cNvSpPr>
          <p:nvPr/>
        </p:nvSpPr>
        <p:spPr bwMode="auto">
          <a:xfrm>
            <a:off x="4200525" y="5770685"/>
            <a:ext cx="46196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Грустный мишка</a:t>
            </a:r>
          </a:p>
        </p:txBody>
      </p:sp>
      <p:sp>
        <p:nvSpPr>
          <p:cNvPr id="22541" name="Rectangle 13"/>
          <p:cNvSpPr>
            <a:spLocks noRot="1" noChangeArrowheads="1"/>
          </p:cNvSpPr>
          <p:nvPr/>
        </p:nvSpPr>
        <p:spPr bwMode="auto">
          <a:xfrm>
            <a:off x="17576" y="404664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Рефлексия настроения и 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эмоционального</a:t>
            </a:r>
            <a:r>
              <a:rPr lang="en-US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состояния</a:t>
            </a:r>
            <a:endParaRPr lang="ru-RU" sz="4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768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Отличительной особенностью новых ФГОС является их ориентация на универсальные учебные действия , одним из которых является универсальные рефлексивные умения.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5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808856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Рефлексия настроения и эмоционального состояния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737600" y="6781800"/>
            <a:ext cx="406400" cy="76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61435-7557-402B-AAA9-B22B5178165D}" type="slidenum">
              <a:rPr lang="ru-RU"/>
              <a:pPr/>
              <a:t>20</a:t>
            </a:fld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280536">
            <a:off x="5724525" y="1844675"/>
            <a:ext cx="2808288" cy="1871663"/>
          </a:xfrm>
          <a:prstGeom prst="cloudCallout">
            <a:avLst>
              <a:gd name="adj1" fmla="val -97532"/>
              <a:gd name="adj2" fmla="val 25634"/>
            </a:avLst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68313" y="1628775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rot="280536">
            <a:off x="2627313" y="4292600"/>
            <a:ext cx="2808287" cy="1871663"/>
          </a:xfrm>
          <a:prstGeom prst="cloudCallout">
            <a:avLst>
              <a:gd name="adj1" fmla="val -97532"/>
              <a:gd name="adj2" fmla="val 25634"/>
            </a:avLst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211638" y="3860800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48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estival.1september.ru/articles/527951/img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27984" y="404664"/>
            <a:ext cx="4406032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764703"/>
            <a:ext cx="396044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Учащимся предлагается выбрать рисунок, который соответствует их настроению. Детям также можно предложить представить себя лучиками солнца. В конце урока дать задание разместить лучики на солнце согласно своему настроению. Учащиеся подходят к доске и вставляют  лучики.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0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estival.1september.ru/articles/527951/img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328592" cy="48891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0541" y="1340768"/>
            <a:ext cx="2952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 начале урока учащимся раздаются бумажные цветы: красные и голубые. На доске изображена ваза. В конце урока учитель говорит: «Если вам понравилось на уроке, и вы узнали что-то новое, то прикрепите </a:t>
            </a:r>
            <a:r>
              <a:rPr lang="ru-RU" dirty="0" smtClean="0"/>
              <a:t>цветок к вазе с надписью «я доволен», </a:t>
            </a:r>
            <a:r>
              <a:rPr lang="ru-RU" dirty="0"/>
              <a:t>если не понравилось, - </a:t>
            </a:r>
            <a:r>
              <a:rPr lang="ru-RU" dirty="0" smtClean="0"/>
              <a:t>то противоположной».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«Букет настроения»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3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32848" cy="924475"/>
          </a:xfrm>
        </p:spPr>
        <p:txBody>
          <a:bodyPr/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«Дерево чувств»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 descr="http://festival.1september.ru/articles/527951/img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608360"/>
            <a:ext cx="3041721" cy="40528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Блок-схема: перфолента 5"/>
          <p:cNvSpPr/>
          <p:nvPr/>
        </p:nvSpPr>
        <p:spPr>
          <a:xfrm>
            <a:off x="323528" y="1340768"/>
            <a:ext cx="3816424" cy="43204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Если ученик чувствует себя хорошо,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комфортно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то вешает на дерево яблоки красного  цвета, если нет,  зелёного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04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27951/img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05" y="839665"/>
            <a:ext cx="3816424" cy="5107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Блок-схема: узел 2"/>
          <p:cNvSpPr/>
          <p:nvPr/>
        </p:nvSpPr>
        <p:spPr>
          <a:xfrm>
            <a:off x="323528" y="1567551"/>
            <a:ext cx="1008112" cy="10081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323528" y="2853806"/>
            <a:ext cx="1080120" cy="107924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03738" y="4293096"/>
            <a:ext cx="1099909" cy="961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3692" y="116632"/>
            <a:ext cx="589776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«Светофор»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lumMod val="75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521" y="188694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Восторженное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24521" y="3208764"/>
            <a:ext cx="294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Светлое</a:t>
            </a:r>
            <a:r>
              <a:rPr lang="en-US" dirty="0" smtClean="0"/>
              <a:t>,</a:t>
            </a:r>
            <a:r>
              <a:rPr lang="ru-RU" dirty="0" smtClean="0"/>
              <a:t> приятное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87955" y="445055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Неудовлетворённое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ru-RU" dirty="0" smtClean="0"/>
              <a:t>грустное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6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14A5-AEB4-4268-9EFB-54DAD5EDC47E}" type="slidenum">
              <a:rPr lang="ru-RU"/>
              <a:pPr/>
              <a:t>25</a:t>
            </a:fld>
            <a:endParaRPr lang="ru-RU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79512" y="692696"/>
            <a:ext cx="8964487" cy="3961035"/>
          </a:xfrm>
          <a:prstGeom prst="cloudCallout">
            <a:avLst>
              <a:gd name="adj1" fmla="val -20796"/>
              <a:gd name="adj2" fmla="val 70370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800" b="1" i="1" dirty="0">
                <a:solidFill>
                  <a:srgbClr val="663300"/>
                </a:solidFill>
              </a:rPr>
              <a:t>2. Рефлексия </a:t>
            </a:r>
            <a:r>
              <a:rPr lang="ru-RU" sz="4800" b="1" i="1" dirty="0" smtClean="0">
                <a:solidFill>
                  <a:srgbClr val="663300"/>
                </a:solidFill>
              </a:rPr>
              <a:t>деятельности</a:t>
            </a:r>
            <a:endParaRPr lang="ru-RU" sz="4800" b="1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9FD3-7F32-404F-A321-61BD81987643}" type="slidenum">
              <a:rPr lang="ru-RU"/>
              <a:pPr/>
              <a:t>26</a:t>
            </a:fld>
            <a:endParaRPr lang="ru-RU"/>
          </a:p>
        </p:txBody>
      </p:sp>
      <p:pic>
        <p:nvPicPr>
          <p:cNvPr id="28677" name="Picture 5" descr="vinog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832475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424862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Дерево  успеха</a:t>
            </a:r>
          </a:p>
        </p:txBody>
      </p:sp>
      <p:pic>
        <p:nvPicPr>
          <p:cNvPr id="28679" name="Picture 7" descr="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36613"/>
            <a:ext cx="8763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list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935037" cy="201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list10 45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8763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3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085A7-88E6-4339-8013-EF3FB4721344}" type="slidenum">
              <a:rPr lang="ru-RU"/>
              <a:pPr/>
              <a:t>27</a:t>
            </a:fld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331913" y="4221163"/>
            <a:ext cx="576262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763713" y="4076700"/>
            <a:ext cx="2952750" cy="649288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500563" y="2133600"/>
            <a:ext cx="576262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003800" y="1989138"/>
            <a:ext cx="2952750" cy="649287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7810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7810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7810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4751387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"Лесенка успеха"</a:t>
            </a:r>
          </a:p>
        </p:txBody>
      </p:sp>
    </p:spTree>
    <p:extLst>
      <p:ext uri="{BB962C8B-B14F-4D97-AF65-F5344CB8AC3E}">
        <p14:creationId xmlns="" xmlns:p14="http://schemas.microsoft.com/office/powerpoint/2010/main" val="39373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3379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«Волшебные </a:t>
            </a:r>
          </a:p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линеечки»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732240" y="1218628"/>
            <a:ext cx="0" cy="48026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04148" y="1188005"/>
            <a:ext cx="165618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83" y="6021288"/>
            <a:ext cx="17367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89" y="3531152"/>
            <a:ext cx="1008112" cy="4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68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AD309-CCD8-4188-8653-7EF0E1ED19F7}" type="slidenum">
              <a:rPr lang="ru-RU"/>
              <a:pPr/>
              <a:t>29</a:t>
            </a:fld>
            <a:endParaRPr lang="ru-RU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51520" y="836712"/>
            <a:ext cx="8640960" cy="4191000"/>
          </a:xfrm>
          <a:prstGeom prst="cloudCallout">
            <a:avLst>
              <a:gd name="adj1" fmla="val -20796"/>
              <a:gd name="adj2" fmla="val 70370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800" b="1" i="1">
                <a:solidFill>
                  <a:srgbClr val="663300"/>
                </a:solidFill>
              </a:rPr>
              <a:t>3. Рефлексия содержания учебного материала.</a:t>
            </a:r>
          </a:p>
        </p:txBody>
      </p:sp>
    </p:spTree>
    <p:extLst>
      <p:ext uri="{BB962C8B-B14F-4D97-AF65-F5344CB8AC3E}">
        <p14:creationId xmlns="" xmlns:p14="http://schemas.microsoft.com/office/powerpoint/2010/main" val="20631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Главное в педагогическом процессе –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э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то развитие личности субъектов процесса, процесс внутренний.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35696" y="2132856"/>
            <a:ext cx="5328592" cy="424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Рефлексия 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(акт самонаблюдения, самоанализа,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саморазмышления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23828" y="2355613"/>
            <a:ext cx="2952328" cy="1368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Оценка развития</a:t>
            </a:r>
            <a:endParaRPr lang="ru-RU" sz="2800" b="1" dirty="0">
              <a:ln w="180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5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475A-DE99-4307-955B-51A3F1003B4A}" type="slidenum">
              <a:rPr lang="ru-RU"/>
              <a:pPr/>
              <a:t>30</a:t>
            </a:fld>
            <a:endParaRPr lang="ru-RU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68313" y="476250"/>
            <a:ext cx="6840537" cy="3421063"/>
            <a:chOff x="1134" y="1272"/>
            <a:chExt cx="1440" cy="2015"/>
          </a:xfrm>
        </p:grpSpPr>
        <p:cxnSp>
          <p:nvCxnSpPr>
            <p:cNvPr id="1028" name="_s1028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1566" y="1560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566" y="1560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566" y="156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566" y="156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ЦВЕТОГРАММА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171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актуальность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171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новизна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1710" y="25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полезность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1710" y="3000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rgbClr val="663300"/>
                  </a:solidFill>
                  <a:effectLst/>
                  <a:latin typeface="Arial" charset="0"/>
                  <a:cs typeface="Arial" charset="0"/>
                </a:rPr>
                <a:t>интерес</a:t>
              </a:r>
            </a:p>
          </p:txBody>
        </p: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755650" y="4508500"/>
            <a:ext cx="1295400" cy="5048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755650" y="6021388"/>
            <a:ext cx="1295400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755650" y="5229225"/>
            <a:ext cx="1295400" cy="50482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9" name="WordArt 31"/>
          <p:cNvSpPr>
            <a:spLocks noChangeArrowheads="1" noChangeShapeType="1" noTextEdit="1"/>
          </p:cNvSpPr>
          <p:nvPr/>
        </p:nvSpPr>
        <p:spPr bwMode="auto">
          <a:xfrm>
            <a:off x="2771775" y="4508500"/>
            <a:ext cx="3887788" cy="431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высокая оценка</a:t>
            </a:r>
          </a:p>
        </p:txBody>
      </p:sp>
      <p:sp>
        <p:nvSpPr>
          <p:cNvPr id="32800" name="WordArt 32"/>
          <p:cNvSpPr>
            <a:spLocks noChangeArrowheads="1" noChangeShapeType="1" noTextEdit="1"/>
          </p:cNvSpPr>
          <p:nvPr/>
        </p:nvSpPr>
        <p:spPr bwMode="auto">
          <a:xfrm>
            <a:off x="2700338" y="5373688"/>
            <a:ext cx="3887787" cy="431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средняя оценка</a:t>
            </a:r>
          </a:p>
        </p:txBody>
      </p:sp>
      <p:sp>
        <p:nvSpPr>
          <p:cNvPr id="32801" name="WordArt 33"/>
          <p:cNvSpPr>
            <a:spLocks noChangeArrowheads="1" noChangeShapeType="1" noTextEdit="1"/>
          </p:cNvSpPr>
          <p:nvPr/>
        </p:nvSpPr>
        <p:spPr bwMode="auto">
          <a:xfrm>
            <a:off x="2627313" y="6092825"/>
            <a:ext cx="3887787" cy="431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низкая оценка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5531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6" grpId="0" animBg="1"/>
      <p:bldP spid="32797" grpId="0" animBg="1"/>
      <p:bldP spid="32798" grpId="0" animBg="1"/>
      <p:bldP spid="32799" grpId="0" animBg="1"/>
      <p:bldP spid="32800" grpId="0" animBg="1"/>
      <p:bldP spid="328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68495"/>
            <a:ext cx="1130986" cy="5447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948190"/>
            <a:ext cx="1139552" cy="5447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577869"/>
            <a:ext cx="1139552" cy="5712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229200"/>
            <a:ext cx="1139552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50658" y="643869"/>
            <a:ext cx="599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 уже об этом знал(а), но было интересно.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0658" y="2123564"/>
            <a:ext cx="558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 узнал(а) много нового и интересного.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0658" y="3753243"/>
            <a:ext cx="5751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Буду это применять в своей дальнейшей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работе.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0658" y="5266074"/>
            <a:ext cx="5408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Мне было очень интересно, я узнал(а)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ного нового для себя.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6" descr="19201888b29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4" y="1772816"/>
            <a:ext cx="1422047" cy="2626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90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B668-82F6-4633-BD2B-FCC4EC012284}" type="slidenum">
              <a:rPr lang="ru-RU"/>
              <a:pPr/>
              <a:t>32</a:t>
            </a:fld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6696075" cy="71913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Сегодня на уроке я...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848600" cy="439261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научился</a:t>
            </a:r>
          </a:p>
          <a:p>
            <a:pPr algn="ctr"/>
            <a:r>
              <a:rPr lang="ru-RU" sz="8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было интересно</a:t>
            </a:r>
          </a:p>
          <a:p>
            <a:pPr algn="ctr"/>
            <a:r>
              <a:rPr lang="ru-RU" sz="8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было трудно </a:t>
            </a:r>
          </a:p>
          <a:p>
            <a:pPr algn="ctr"/>
            <a:r>
              <a:rPr lang="ru-RU" sz="8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мои ощущения</a:t>
            </a:r>
          </a:p>
          <a:p>
            <a:pPr algn="ctr"/>
            <a:r>
              <a:rPr lang="ru-RU" sz="800" kern="1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больше всего понравилось...</a:t>
            </a:r>
          </a:p>
        </p:txBody>
      </p:sp>
    </p:spTree>
    <p:extLst>
      <p:ext uri="{BB962C8B-B14F-4D97-AF65-F5344CB8AC3E}">
        <p14:creationId xmlns="" xmlns:p14="http://schemas.microsoft.com/office/powerpoint/2010/main" val="42064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30D-0EDC-46B1-8938-D07A7EE09711}" type="slidenum">
              <a:rPr lang="ru-RU"/>
              <a:pPr/>
              <a:t>33</a:t>
            </a:fld>
            <a:endParaRPr lang="ru-RU"/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899592" y="908721"/>
            <a:ext cx="7416824" cy="172653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solidFill>
                  <a:srgbClr val="66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Своей работой на уроке я...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971550" y="2852738"/>
            <a:ext cx="7848600" cy="27368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доволен</a:t>
            </a:r>
          </a:p>
          <a:p>
            <a:pPr algn="ctr"/>
            <a:r>
              <a:rPr lang="ru-RU" sz="8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 совсем доволен</a:t>
            </a:r>
          </a:p>
          <a:p>
            <a:pPr algn="ctr"/>
            <a:r>
              <a:rPr lang="ru-RU" sz="800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я не доволен, потому что...</a:t>
            </a:r>
          </a:p>
        </p:txBody>
      </p:sp>
    </p:spTree>
    <p:extLst>
      <p:ext uri="{BB962C8B-B14F-4D97-AF65-F5344CB8AC3E}">
        <p14:creationId xmlns="" xmlns:p14="http://schemas.microsoft.com/office/powerpoint/2010/main" val="19202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Сегодня я узнал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Было интересно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Было трудно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Я выполнил задания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Я понял, что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Теперь я могу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Я почувствовал, что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Я приобрел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Я научился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 меня получилось …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смог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я попробую …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Меня удивило …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Урок дал мне для жизни …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Мне захотелось …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6780" y="383014"/>
            <a:ext cx="577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Рефлексия по кругу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3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en-US" dirty="0"/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Рефлексивные  таблицы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«ЗА» - «ПРОТИВ»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5708346"/>
              </p:ext>
            </p:extLst>
          </p:nvPr>
        </p:nvGraphicFramePr>
        <p:xfrm>
          <a:off x="1009650" y="1916831"/>
          <a:ext cx="6874718" cy="1224138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3437359"/>
                <a:gridCol w="3437359"/>
              </a:tblGrid>
              <a:tr h="612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"ЗА"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"ПРОТИВ"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ВЫВОД: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9650" y="3559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559175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ГДЕ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КОГДА»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3960582"/>
              </p:ext>
            </p:extLst>
          </p:nvPr>
        </p:nvGraphicFramePr>
        <p:xfrm>
          <a:off x="990938" y="4437112"/>
          <a:ext cx="7397485" cy="1224136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1479497"/>
                <a:gridCol w="1479497"/>
                <a:gridCol w="1479497"/>
                <a:gridCol w="1479497"/>
                <a:gridCol w="1479497"/>
              </a:tblGrid>
              <a:tr h="6120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КТО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ЧТО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КОГДА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ГДЕ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КАК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25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«ИНСЁРТ »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приём при работе с текстом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этап – индивидуально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1135735"/>
              </p:ext>
            </p:extLst>
          </p:nvPr>
        </p:nvGraphicFramePr>
        <p:xfrm>
          <a:off x="1009650" y="4964400"/>
          <a:ext cx="7124700" cy="1828800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1781175"/>
                <a:gridCol w="1781175"/>
                <a:gridCol w="1781175"/>
                <a:gridCol w="1781175"/>
              </a:tblGrid>
              <a:tr h="40881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"V"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"-"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"+"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"?"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7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 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</a:rPr>
                        <a:t> 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 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</a:rPr>
                        <a:t> 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2553" y="2132856"/>
            <a:ext cx="7202869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"V" - это я знаю или думаю, что знаю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- " - я думал иначе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+ " - новая информация для меня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? " - непонятно, есть вопрос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 фронтально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601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"Толстые и тонкие вопросы" </a:t>
            </a:r>
            <a:endParaRPr lang="ru-RU" sz="3600" b="1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("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тонкие" - по содержанию, 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"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толстые" - вопросы на анализ,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н интерпретацию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5096805"/>
              </p:ext>
            </p:extLst>
          </p:nvPr>
        </p:nvGraphicFramePr>
        <p:xfrm>
          <a:off x="755576" y="2506591"/>
          <a:ext cx="7632848" cy="373072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3816424"/>
                <a:gridCol w="3816424"/>
              </a:tblGrid>
              <a:tr h="53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("тонкие") 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("толстые")</a:t>
                      </a:r>
                      <a:endParaRPr lang="ru-RU" sz="20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Кто…? 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Дайте три объяснения, почему…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Что…? 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Объясните, почему…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Когда…? 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чём различие…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звали…? </a:t>
                      </a:r>
                      <a:endParaRPr lang="ru-RU" sz="20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Предположите, что будет, если…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Будет…? </a:t>
                      </a:r>
                      <a:endParaRPr lang="ru-RU" sz="20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Может…? </a:t>
                      </a:r>
                      <a:endParaRPr lang="ru-RU" sz="20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285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2601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«Плюс-минус-интересно»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9158373"/>
              </p:ext>
            </p:extLst>
          </p:nvPr>
        </p:nvGraphicFramePr>
        <p:xfrm>
          <a:off x="1175792" y="1412776"/>
          <a:ext cx="6648399" cy="145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3"/>
                <a:gridCol w="2216133"/>
                <a:gridCol w="2216133"/>
              </a:tblGrid>
              <a:tr h="7279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П(+)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М(-)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И.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796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7614" y="3284984"/>
            <a:ext cx="6804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Х - ответил по просьбе учителя, но ответ неправильный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 - ответил по просьбе учителя, ответ правильный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«-» - ответил по своей инициативе, но ответ неправильный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«+» - ответил по своей инициативе, ответ правильный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«0» - не ответил</a:t>
            </a:r>
          </a:p>
        </p:txBody>
      </p:sp>
    </p:spTree>
    <p:extLst>
      <p:ext uri="{BB962C8B-B14F-4D97-AF65-F5344CB8AC3E}">
        <p14:creationId xmlns="" xmlns:p14="http://schemas.microsoft.com/office/powerpoint/2010/main" val="3220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903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Таблица самооценки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2089388"/>
              </p:ext>
            </p:extLst>
          </p:nvPr>
        </p:nvGraphicFramePr>
        <p:xfrm>
          <a:off x="863899" y="5013176"/>
          <a:ext cx="7522792" cy="1671318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1619869"/>
                <a:gridCol w="2448272"/>
                <a:gridCol w="1573953"/>
                <a:gridCol w="1880698"/>
              </a:tblGrid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ЗНАТЬ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САМООЦЕНКА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УМЕТЬ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САМООЦЕНКА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2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268760"/>
            <a:ext cx="856895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этапе обобщения изученного материала учащимся предлагается внести в таблицу перечень знаний и умений, которые позволят им успешно справиться с тестом или контрольной работой по данной теме. Графы "знать" и "уметь" заполняются в ходе фронтального обсуждения. Затем учащиеся индивидуально оценивают свои знания и умения по теме (например, по пятибалльной системе), вносят оценку в таблицу. Результаты самооценки на этом этапе урока не обсуждаются.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Следующий этап урока - индивидуальная работа с тестом. Каждое задание теста контролирует знания и умения, обозначенные в таблице. После этого следует этап фронтального обсуждения результатов и способов работы над тестовыми заданиями. В ходе анализа деятельности и её результатов учащиеся видят свои ошибки в ответах или ходе решения заданий. После этого мы предлагаем детям осуществить повторную самооценку. Если первичная самооценка не совпала с итоговой, ребёнок анализирует свою деятельность и планирует индивидуальную работу над ошибками.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602727"/>
            <a:ext cx="7632848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следует использовать в педагогической деятельности технологии организации рефлексивной деятельности?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технологий организации рефлексивной деятельности в педагогической деятельности позволяет преподавателю проводить: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 оценку деятельности учащихся с разных позиций; своей деятельности с точки зрения учащихся;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определять новые направления в организации эффективного взаимодействия на учебных занятиях с целью включения самих учащихся в активную деятельность.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1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91036" y="61633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Анкета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85569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На уроке я работал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активно/пассивно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Своей работой на уроке я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доволен/не доволен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Урок для меня показался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коротким/длинным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За урок я       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 устал/устал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Мое настроение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стало лучше/стало хуже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Материал урока мне был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понятен/не понятен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полезен/бесполезен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интересен/скучен</a:t>
            </a:r>
          </a:p>
          <a:p>
            <a:r>
              <a:rPr lang="ru-RU" sz="2000" b="1" dirty="0" smtClean="0"/>
              <a:t>7. Домашнее задание мне кажется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легким/трудным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интересно/не интересно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195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12" y="2007552"/>
            <a:ext cx="3173338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79743"/>
            <a:ext cx="241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меня было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ажным и интересным 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1521658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 получил полную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нформацию…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5414" y="836712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Мне было трудно…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098" y="1458372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Моя оценка 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208" y="3718242"/>
            <a:ext cx="242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Для меня было недостаточно 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245778">
            <a:off x="2936184" y="1729483"/>
            <a:ext cx="629599" cy="98732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898692">
            <a:off x="5394022" y="3018097"/>
            <a:ext cx="1154373" cy="609254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844277">
            <a:off x="5270298" y="1612059"/>
            <a:ext cx="629599" cy="98732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245778">
            <a:off x="2096958" y="3732412"/>
            <a:ext cx="629599" cy="987322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41782" y="1178038"/>
            <a:ext cx="618250" cy="829513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925" y="2785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«Рука помощи»</a:t>
            </a:r>
            <a:endParaRPr lang="ru-RU" sz="40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2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56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576"/>
            <a:ext cx="3970412" cy="3033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8 из 148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1576"/>
            <a:ext cx="3261023" cy="3386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103543171-37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99820"/>
            <a:ext cx="3158380" cy="3158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8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605006"/>
            <a:ext cx="9413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</a:rPr>
              <a:t>Синквейн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способность резюмировать информацию, 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злагать идеи, возникающие эмоции в нескольких словах;</a:t>
            </a: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-это синтез коротких выражений, которые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показывают суть проведенной работы.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20888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написания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Название. Тема.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или состав.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к теме.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Синоним теме.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6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приёмы стимулирования рефлексивной деятельности младших школьников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636912"/>
            <a:ext cx="66967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Психодиагностическая методика определения индивидуальной меры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рефлексивности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«Кто 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М.Кун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модификация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М.Н.Овчинниковой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«Оценка коммуникативных и организаторских склонностей»(КОС)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9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направленные на развитие рефлексии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применялись в ходе учебного процесса на разных уроков.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060848"/>
            <a:ext cx="70567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</a:t>
            </a:r>
            <a:r>
              <a:rPr lang="ru-RU" sz="2000" i="1" dirty="0"/>
              <a:t>Прием незаконченного предложения.</a:t>
            </a:r>
            <a:endParaRPr lang="ru-RU" sz="2000" dirty="0"/>
          </a:p>
          <a:p>
            <a:r>
              <a:rPr lang="ru-RU" sz="2000" dirty="0"/>
              <a:t>(учебник «Родная речь», 3класс, </a:t>
            </a:r>
            <a:r>
              <a:rPr lang="ru-RU" sz="2000" dirty="0" err="1"/>
              <a:t>Л.Ф.Климанова</a:t>
            </a:r>
            <a:r>
              <a:rPr lang="ru-RU" sz="2000" dirty="0"/>
              <a:t>).</a:t>
            </a:r>
          </a:p>
          <a:p>
            <a:r>
              <a:rPr lang="ru-RU" sz="2000" dirty="0"/>
              <a:t> Тема: </a:t>
            </a:r>
            <a:r>
              <a:rPr lang="ru-RU" sz="2000" dirty="0" err="1"/>
              <a:t>В.Ф.Одоевский</a:t>
            </a:r>
            <a:r>
              <a:rPr lang="ru-RU" sz="2000" dirty="0"/>
              <a:t>  «Мороз Иванович».</a:t>
            </a:r>
          </a:p>
          <a:p>
            <a:r>
              <a:rPr lang="ru-RU" sz="2000" i="1" dirty="0"/>
              <a:t>Мне (не) понравилась Рукодельница, так как она: </a:t>
            </a:r>
            <a:endParaRPr lang="ru-RU" sz="2000" dirty="0"/>
          </a:p>
          <a:p>
            <a:r>
              <a:rPr lang="ru-RU" sz="2000" i="1" dirty="0"/>
              <a:t>-  трудолюбива,</a:t>
            </a:r>
            <a:endParaRPr lang="ru-RU" sz="2000" dirty="0"/>
          </a:p>
          <a:p>
            <a:r>
              <a:rPr lang="ru-RU" sz="2000" i="1" dirty="0"/>
              <a:t>-  добра</a:t>
            </a:r>
            <a:endParaRPr lang="ru-RU" sz="2000" dirty="0"/>
          </a:p>
          <a:p>
            <a:r>
              <a:rPr lang="ru-RU" sz="2000" i="1" dirty="0"/>
              <a:t>-  почтительна</a:t>
            </a:r>
            <a:endParaRPr lang="ru-RU" sz="2000" dirty="0"/>
          </a:p>
          <a:p>
            <a:r>
              <a:rPr lang="ru-RU" sz="2000" i="1" dirty="0"/>
              <a:t>-  скромна</a:t>
            </a:r>
            <a:endParaRPr lang="ru-RU" sz="2000" dirty="0"/>
          </a:p>
          <a:p>
            <a:r>
              <a:rPr lang="ru-RU" sz="2000" i="1" dirty="0"/>
              <a:t>Мне (не) понравилась Ленивица, так как она:</a:t>
            </a:r>
            <a:endParaRPr lang="ru-RU" sz="2000" dirty="0"/>
          </a:p>
          <a:p>
            <a:r>
              <a:rPr lang="ru-RU" sz="2000" i="1" dirty="0"/>
              <a:t>- ленива</a:t>
            </a:r>
            <a:endParaRPr lang="ru-RU" sz="2000" dirty="0"/>
          </a:p>
          <a:p>
            <a:r>
              <a:rPr lang="ru-RU" sz="2000" i="1" dirty="0"/>
              <a:t>- зла</a:t>
            </a:r>
            <a:endParaRPr lang="ru-RU" sz="2000" dirty="0"/>
          </a:p>
          <a:p>
            <a:r>
              <a:rPr lang="ru-RU" sz="2000" i="1" dirty="0"/>
              <a:t>- неуважительна</a:t>
            </a:r>
            <a:endParaRPr lang="ru-RU" sz="2000" dirty="0"/>
          </a:p>
          <a:p>
            <a:r>
              <a:rPr lang="ru-RU" sz="2000" i="1" dirty="0"/>
              <a:t>- груба</a:t>
            </a:r>
            <a:endParaRPr lang="ru-RU" sz="2000" dirty="0"/>
          </a:p>
          <a:p>
            <a:r>
              <a:rPr lang="ru-RU" sz="2000" i="1" dirty="0"/>
              <a:t>- высокомерна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91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604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Ф.И.Тютчев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«Весенняя гроза».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поэтического языка. Образные средства.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прием: незаконченные предложения.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урока детям нужно было закончить предложения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было легко выполнять задания, потому что ...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легко справлюсь с заданием, если ...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трудно оценить работу, потому что ...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выполнял задания ...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выявление причин для преодоления имеющихся трудностей, параметров полученных знаний, умений, навыков.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5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53498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630555" algn="l"/>
                <a:tab pos="2969895" algn="ctr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Тема: Порядок выполнения арифметических действий.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630555" algn="l"/>
                <a:tab pos="2969895" algn="ctr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Использованный прием: Рядом с каждым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630555" algn="l"/>
                <a:tab pos="2969895" algn="ctr"/>
              </a:tabLs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выполненным    заданием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поставьте значок.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630555" algn="l"/>
                <a:tab pos="2969895" algn="ctr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- было трудно выполнить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630555" algn="l"/>
                <a:tab pos="2969895" algn="ctr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- не было трудно</a:t>
            </a:r>
          </a:p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630555" algn="l"/>
                <a:tab pos="2969895" algn="ctr"/>
              </a:tabLs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- легко было выполнить</a:t>
            </a:r>
          </a:p>
          <a:p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Цель: выявление уровня трудности, эмоционального отношения к заданию. Для оценивания были взяты задания, которые были запланированы на уроке.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6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45" y="1052736"/>
            <a:ext cx="8116837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(Учебник «Родная речь», 3 класс,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Л.Ф.Климанова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Н.А.Некрасов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«Дедушка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зайцы».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Дедушка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зайцы.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Добрый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бедные.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Плыл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спас, чуть не утонули.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Дед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Мазай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спас зайцев. Молодец!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Друг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животных.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Учебник «Родная речь», 3 класс,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Л.Ф.Климанова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Тема: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В.М.Гаршин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«Лягушка – путешественница».               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Лягушка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Лупоглазая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толстая.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Соображает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болтает, хвастает.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Изобретает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необыкновенный способ летать.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Путешественница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4615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Приём  «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7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12" y="11663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исследования</a:t>
            </a:r>
          </a:p>
          <a:p>
            <a:r>
              <a:rPr lang="ru-RU" sz="2400" dirty="0" smtClean="0"/>
              <a:t>Определение индивидуальной меры </a:t>
            </a:r>
            <a:r>
              <a:rPr lang="ru-RU" sz="2400" dirty="0" err="1" smtClean="0"/>
              <a:t>рефлексивности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764574811"/>
              </p:ext>
            </p:extLst>
          </p:nvPr>
        </p:nvGraphicFramePr>
        <p:xfrm>
          <a:off x="4139952" y="850016"/>
          <a:ext cx="4824536" cy="299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214991"/>
              </p:ext>
            </p:extLst>
          </p:nvPr>
        </p:nvGraphicFramePr>
        <p:xfrm>
          <a:off x="107504" y="3963144"/>
          <a:ext cx="4968552" cy="289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7821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Диагностика до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421123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Диагностика после</a:t>
            </a:r>
            <a:endParaRPr lang="ru-RU" sz="24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627784" y="2243773"/>
            <a:ext cx="1368152" cy="4837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6421" y="5052567"/>
            <a:ext cx="13954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07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7510" y="764704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системы рефлексивной деятельности младших школьников в современных условиях, обеспечивающей формирование личности, готовой к самообразованию, самовоспитанию и саморазвитию.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9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49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Уровень рефлексии по методике «Кто я</a:t>
            </a:r>
            <a:r>
              <a:rPr lang="en-US" sz="2800" dirty="0" smtClean="0"/>
              <a:t>?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98748275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93377235"/>
              </p:ext>
            </p:extLst>
          </p:nvPr>
        </p:nvGraphicFramePr>
        <p:xfrm>
          <a:off x="4555729" y="1196752"/>
          <a:ext cx="4392488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270402495"/>
              </p:ext>
            </p:extLst>
          </p:nvPr>
        </p:nvGraphicFramePr>
        <p:xfrm>
          <a:off x="304975" y="3789040"/>
          <a:ext cx="42721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777" y="155679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Диагностика до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6403" y="4577377"/>
            <a:ext cx="3567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Диагностика после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234657" y="2204864"/>
            <a:ext cx="2523481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076056" y="5661248"/>
            <a:ext cx="2304256" cy="57606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5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84887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Таким образом, произошли перемены к лучшему 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% человек. Из них у 10% детей повысился уровень развития рефлексии (с низкого уровня развития рефлексии перешел на средний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у 10% - со среднего на высокий ).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Таким образом, рефлексивная деятельность учащихся выступает средством их саморазвития и самосовершенствования.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4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Рефлексивность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критичность при самооценке — важнейшее условие появления у ребёнка стремления к самосовершенствованию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Учащиеся, проявившие при самооценке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рефлексивность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достигают наиболее высоких уровней интеллектуального, познавательного, личного развития.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образом, рефлексивная деятельность учащихся выступает средством их саморазвития и самосовершенствования.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2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3083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8455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1.Карпов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В.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Психология рефлексивных механизмов деятельности. — М.: Изд-во «Институт психологии РАН», 2004.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2.Карпов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В.,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Скитяева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 М.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Психология рефлексии. — М.: ИП РАН, 2002.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3.Ладенко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С.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Модели рефлексии. — Новосибирск.: Изд-во «Институт философии и права СО РАН», 1992. 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4.Выготский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 развития человека. Москва 2004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5.Ушева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Т.Ф.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мониторинг рефлексивных умений учащихся: Метод. Пособие Красноярск, 2007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6.Квасова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А.К., Бондаренко Л.В.,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Д.И.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в практике коллективных учебных занятий // Коллективный способ обучения: Науч..-метод. журнал 2007 № 9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7.Лебединцев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В.Б.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учебной деятельности в парах// Школьные технологии. 2005 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9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8.Паравян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Е.В., Пономарева Е.А.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рефлексии учащихся в разновозрастной группе // Коллективный способ обучения: Науч..-метод. журнал 2005 №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9.Кашлев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Технология интерактивного обучения.  г. Минск, 2005 г. 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«Современный педагог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серия «Педагогическая мастерская». г. Минск, "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Красико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", 2009 г.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61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9" y="4077072"/>
            <a:ext cx="6552728" cy="924475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Немецкий философ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Лессинг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125112" cy="3365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«Спорьте, заблуждайтесь, ошибайтесь, но, ради Бога, размышляйте и хоть криво, да сами».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46067"/>
            <a:ext cx="4896544" cy="3766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33" descr="newy4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5524"/>
            <a:ext cx="1590675" cy="1362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27586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0968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8186"/>
            <a:ext cx="88569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 рефлексивной деятельности.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учащихся оценивать свои действия, их результаты, свое продвижение вперед через различные приемы рефлексивной деятельности.</a:t>
            </a:r>
          </a:p>
          <a:p>
            <a:pPr marL="742950" indent="-742950">
              <a:buAutoNum type="arabicPeriod" startAt="3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 обосновать </a:t>
            </a:r>
          </a:p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   экспериментально проверить    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эффективность системы развития 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рефлексивной деятельности     школьников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11893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ru-RU" sz="4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рефлексия?</a:t>
            </a:r>
          </a:p>
        </p:txBody>
      </p:sp>
      <p:pic>
        <p:nvPicPr>
          <p:cNvPr id="9220" name="Picture 4" descr="BOOK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2303463" cy="1641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1867-9502-41DA-9A25-3266F8C73E4C}" type="slidenum">
              <a:rPr lang="ru-RU"/>
              <a:pPr/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1556792"/>
            <a:ext cx="61206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Рефлексия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 (от </a:t>
            </a:r>
            <a:r>
              <a:rPr lang="ru-RU" sz="3600" dirty="0" err="1">
                <a:latin typeface="Times New Roman"/>
                <a:ea typeface="Calibri"/>
                <a:cs typeface="Times New Roman"/>
              </a:rPr>
              <a:t>позднелат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3600" dirty="0" err="1">
                <a:latin typeface="Times New Roman"/>
                <a:ea typeface="Calibri"/>
                <a:cs typeface="Times New Roman"/>
              </a:rPr>
              <a:t>reflexio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 - обращение назад) – всякое размышление человека, направленное на анализ самого себя (самоанализ) - собственных состояний, своих поступков и прошедших событий.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на уроке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совместная деятельность учащихся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учителя, позволяющая совершенствовать учебный процесс,</a:t>
            </a:r>
          </a:p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риентируясь на личность каждого ученика.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рефлексивной деятельности на уроке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не самоцель, а подготовка к сознательной внутренней рефлексии, развитию очень важных качеств современной личности: самостоятельности, предприимчивости и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конкурентноспособности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64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78716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учитель</a:t>
            </a:r>
            <a:endParaRPr lang="ru-RU" sz="3600" b="1" dirty="0">
              <a:ln w="28575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288" y="1772815"/>
            <a:ext cx="297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ученик</a:t>
            </a:r>
            <a:endParaRPr lang="ru-RU" sz="3600" b="1" dirty="0">
              <a:ln w="28575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40" y="3501008"/>
            <a:ext cx="2541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Внутренняя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004" y="696829"/>
            <a:ext cx="724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Внешняя рефлексия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4196" y="3525236"/>
            <a:ext cx="3071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Внутренняя 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810878" y="2483556"/>
            <a:ext cx="472596" cy="1041680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96681" y="2483556"/>
            <a:ext cx="472596" cy="1041680"/>
          </a:xfrm>
          <a:prstGeom prst="downArrow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631599" y="1844823"/>
            <a:ext cx="1872208" cy="502314"/>
          </a:xfrm>
          <a:prstGeom prst="leftRightArrow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1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1635</Words>
  <Application>Microsoft Office PowerPoint</Application>
  <PresentationFormat>Экран (4:3)</PresentationFormat>
  <Paragraphs>330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Тема: «Моделирование системы рефлексивной деятельности учащихся в современных условиях».</vt:lpstr>
      <vt:lpstr>Слайд 2</vt:lpstr>
      <vt:lpstr>Слайд 3</vt:lpstr>
      <vt:lpstr>Слайд 4</vt:lpstr>
      <vt:lpstr>Слайд 5</vt:lpstr>
      <vt:lpstr>Слайд 6</vt:lpstr>
      <vt:lpstr>Что такое рефлексия?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Классификация приёмов рефлексии: </vt:lpstr>
      <vt:lpstr>Слайд 16</vt:lpstr>
      <vt:lpstr>Слайд 17</vt:lpstr>
      <vt:lpstr>Слайд 18</vt:lpstr>
      <vt:lpstr>Веселый мишка</vt:lpstr>
      <vt:lpstr>Рефлексия настроения и эмоционального состояния</vt:lpstr>
      <vt:lpstr>Слайд 21</vt:lpstr>
      <vt:lpstr>Слайд 22</vt:lpstr>
      <vt:lpstr>«Дерево чувств»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Немецкий философ  Г. Лессинг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141</cp:revision>
  <dcterms:created xsi:type="dcterms:W3CDTF">2012-04-01T17:49:37Z</dcterms:created>
  <dcterms:modified xsi:type="dcterms:W3CDTF">2013-11-10T15:54:54Z</dcterms:modified>
</cp:coreProperties>
</file>